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handoutMasterIdLst>
    <p:handoutMasterId r:id="rId15"/>
  </p:handoutMasterIdLst>
  <p:sldIdLst>
    <p:sldId id="256" r:id="rId2"/>
    <p:sldId id="257" r:id="rId3"/>
    <p:sldId id="267" r:id="rId4"/>
    <p:sldId id="268" r:id="rId5"/>
    <p:sldId id="258" r:id="rId6"/>
    <p:sldId id="270" r:id="rId7"/>
    <p:sldId id="266" r:id="rId8"/>
    <p:sldId id="271" r:id="rId9"/>
    <p:sldId id="273" r:id="rId10"/>
    <p:sldId id="274" r:id="rId11"/>
    <p:sldId id="269" r:id="rId12"/>
    <p:sldId id="275" r:id="rId13"/>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599" autoAdjust="0"/>
  </p:normalViewPr>
  <p:slideViewPr>
    <p:cSldViewPr>
      <p:cViewPr varScale="1">
        <p:scale>
          <a:sx n="88" d="100"/>
          <a:sy n="88" d="100"/>
        </p:scale>
        <p:origin x="485" y="31"/>
      </p:cViewPr>
      <p:guideLst>
        <p:guide pos="3839"/>
        <p:guide orient="horz" pos="2160"/>
      </p:guideLst>
    </p:cSldViewPr>
  </p:slideViewPr>
  <p:notesTextViewPr>
    <p:cViewPr>
      <p:scale>
        <a:sx n="1" d="1"/>
        <a:sy n="1" d="1"/>
      </p:scale>
      <p:origin x="0" y="0"/>
    </p:cViewPr>
  </p:notesTextViewPr>
  <p:notesViewPr>
    <p:cSldViewPr showGuides="1">
      <p:cViewPr varScale="1">
        <p:scale>
          <a:sx n="52" d="100"/>
          <a:sy n="52" d="100"/>
        </p:scale>
        <p:origin x="266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4AA43A-3F76-4A13-9CD6-36134EB429E3}" type="datetimeFigureOut">
              <a:rPr lang="en-US"/>
              <a:t>8/29/2020</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50423A-8BCE-448E-A97B-03A88B2B12C1}" type="slidenum">
              <a:rPr/>
              <a:t>‹#›</a:t>
            </a:fld>
            <a:endParaRPr/>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g>
</file>

<file path=ppt/media/image14.jpg>
</file>

<file path=ppt/media/image2.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674A4F-2B7A-4ECB-A400-260B2FFC03C1}" type="datetimeFigureOut">
              <a:rPr lang="en-US"/>
              <a:t>8/29/2020</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F2A70B-78F2-4DCF-B53B-C990D2FAFB8A}" type="slidenum">
              <a:rPr/>
              <a:t>‹#›</a:t>
            </a:fld>
            <a:endParaRPr/>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05000"/>
            <a:ext cx="9144000" cy="2667000"/>
          </a:xfrm>
        </p:spPr>
        <p:txBody>
          <a:bodyPr>
            <a:noAutofit/>
          </a:bodyPr>
          <a:lstStyle>
            <a:lvl1pPr>
              <a:defRPr sz="5400"/>
            </a:lvl1pPr>
          </a:lstStyle>
          <a:p>
            <a:r>
              <a:rPr lang="en-US"/>
              <a:t>Click to edit Master title style</a:t>
            </a:r>
            <a:endParaRPr/>
          </a:p>
        </p:txBody>
      </p:sp>
      <p:grpSp>
        <p:nvGrpSpPr>
          <p:cNvPr id="256" name="line" descr="Line graphic"/>
          <p:cNvGrpSpPr/>
          <p:nvPr/>
        </p:nvGrpSpPr>
        <p:grpSpPr bwMode="invGray">
          <a:xfrm>
            <a:off x="1584896" y="4724400"/>
            <a:ext cx="8631936"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Subtitle 2"/>
          <p:cNvSpPr>
            <a:spLocks noGrp="1"/>
          </p:cNvSpPr>
          <p:nvPr>
            <p:ph type="subTitle" idx="1"/>
          </p:nvPr>
        </p:nvSpPr>
        <p:spPr>
          <a:xfrm>
            <a:off x="1522413" y="5105400"/>
            <a:ext cx="9143999" cy="1066800"/>
          </a:xfrm>
        </p:spPr>
        <p:txBody>
          <a:bodyPr/>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7" name="line" descr="Line graphic"/>
          <p:cNvGrpSpPr/>
          <p:nvPr/>
        </p:nvGrpSpPr>
        <p:grpSpPr bwMode="invGray">
          <a:xfrm>
            <a:off x="1522413" y="1514475"/>
            <a:ext cx="10569575"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p:nvPr>
        </p:nvSpPr>
        <p:spPr/>
        <p:txBody>
          <a:bodyPr vert="eaVert"/>
          <a:lstStyle>
            <a:lvl5pPr>
              <a:defRPr/>
            </a:lvl5pPr>
            <a:lvl6pPr marL="1956816">
              <a:defRPr/>
            </a:lvl6pPr>
            <a:lvl7pPr marL="1956816">
              <a:defRPr/>
            </a:lvl7pPr>
            <a:lvl8pPr marL="1956816">
              <a:defRPr/>
            </a:lvl8pPr>
            <a:lvl9pPr marL="1956816">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8/29/2020</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1612" y="274639"/>
            <a:ext cx="1371600" cy="5901747"/>
          </a:xfrm>
        </p:spPr>
        <p:txBody>
          <a:bodyPr vert="eaVert"/>
          <a:lstStyle/>
          <a:p>
            <a:r>
              <a:rPr lang="en-US"/>
              <a:t>Click to edit Master title style</a:t>
            </a:r>
            <a:endParaRPr/>
          </a:p>
        </p:txBody>
      </p:sp>
      <p:grpSp>
        <p:nvGrpSpPr>
          <p:cNvPr id="7" name="line" descr="Line graphic"/>
          <p:cNvGrpSpPr/>
          <p:nvPr/>
        </p:nvGrpSpPr>
        <p:grpSpPr bwMode="invGray">
          <a:xfrm rot="5400000">
            <a:off x="6864412" y="3472598"/>
            <a:ext cx="6492240" cy="64008"/>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hasCustomPrompt="1"/>
          </p:nvPr>
        </p:nvSpPr>
        <p:spPr>
          <a:xfrm>
            <a:off x="608012" y="277813"/>
            <a:ext cx="9144001" cy="5898573"/>
          </a:xfrm>
        </p:spPr>
        <p:txBody>
          <a:bodyPr vert="eaVert"/>
          <a:lstStyle>
            <a:lvl5pPr>
              <a:defRPr/>
            </a:lvl5pPr>
            <a:lvl6pPr marL="1261872" indent="0">
              <a:buNone/>
              <a:defRPr/>
            </a:lvl6pPr>
            <a:lvl7pPr>
              <a:defRPr/>
            </a:lvl7pPr>
            <a:lvl8pPr>
              <a:defRPr baseline="0"/>
            </a:lvl8pPr>
            <a:lvl9pPr>
              <a:defRPr baseline="0"/>
            </a:lvl9p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endParaRPr lang="en-US"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8/29/2020</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67" name="line" descr="Line graphic"/>
          <p:cNvGrpSpPr/>
          <p:nvPr/>
        </p:nvGrpSpPr>
        <p:grpSpPr bwMode="invGray">
          <a:xfrm>
            <a:off x="1522413" y="1514475"/>
            <a:ext cx="10569575"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idx="1"/>
          </p:nvPr>
        </p:nvSpPr>
        <p:spPr/>
        <p:txBody>
          <a:bodyPr/>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9AFE8FB1-0A7A-443E-AAF7-31D4FA1AA312}" type="datetimeFigureOut">
              <a:rPr lang="en-US"/>
              <a:t>8/29/2020</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Autofit/>
          </a:bodyPr>
          <a:lstStyle>
            <a:lvl1pPr algn="l">
              <a:defRPr sz="4400" b="0" cap="none" baseline="0"/>
            </a:lvl1pPr>
          </a:lstStyle>
          <a:p>
            <a:r>
              <a:rPr lang="en-US"/>
              <a:t>Click to edit Master title style</a:t>
            </a:r>
            <a:endParaRPr/>
          </a:p>
        </p:txBody>
      </p:sp>
      <p:grpSp>
        <p:nvGrpSpPr>
          <p:cNvPr id="255" name="line" descr="Line graphic"/>
          <p:cNvGrpSpPr/>
          <p:nvPr/>
        </p:nvGrpSpPr>
        <p:grpSpPr bwMode="invGray">
          <a:xfrm>
            <a:off x="1584896" y="4724400"/>
            <a:ext cx="8631936"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Text Placeholder 2"/>
          <p:cNvSpPr>
            <a:spLocks noGrp="1"/>
          </p:cNvSpPr>
          <p:nvPr>
            <p:ph type="body" idx="1"/>
          </p:nvPr>
        </p:nvSpPr>
        <p:spPr>
          <a:xfrm>
            <a:off x="1522413" y="5102525"/>
            <a:ext cx="9143999" cy="1069675"/>
          </a:xfrm>
        </p:spPr>
        <p:txBody>
          <a:bodyPr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8/29/2020</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58" name="line" descr="Line graphic"/>
          <p:cNvGrpSpPr/>
          <p:nvPr/>
        </p:nvGrpSpPr>
        <p:grpSpPr bwMode="invGray">
          <a:xfrm>
            <a:off x="1522413" y="1514475"/>
            <a:ext cx="10569575"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sz="half" idx="1"/>
          </p:nvPr>
        </p:nvSpPr>
        <p:spPr>
          <a:xfrm>
            <a:off x="1522413" y="1905000"/>
            <a:ext cx="4419599"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6815" y="1905000"/>
            <a:ext cx="4419598"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8/29/2020</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lvl1pPr>
              <a:defRPr/>
            </a:lvl1pPr>
          </a:lstStyle>
          <a:p>
            <a:r>
              <a:rPr lang="en-US"/>
              <a:t>Click to edit Master title style</a:t>
            </a:r>
            <a:endParaRPr/>
          </a:p>
        </p:txBody>
      </p:sp>
      <p:grpSp>
        <p:nvGrpSpPr>
          <p:cNvPr id="160" name="line" descr="Line graphic"/>
          <p:cNvGrpSpPr/>
          <p:nvPr/>
        </p:nvGrpSpPr>
        <p:grpSpPr bwMode="invGray">
          <a:xfrm>
            <a:off x="1522413" y="1514475"/>
            <a:ext cx="10569575"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Text Placeholder 2"/>
          <p:cNvSpPr>
            <a:spLocks noGrp="1"/>
          </p:cNvSpPr>
          <p:nvPr>
            <p:ph type="body" idx="1"/>
          </p:nvPr>
        </p:nvSpPr>
        <p:spPr>
          <a:xfrm>
            <a:off x="1522413"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819399"/>
            <a:ext cx="4416552" cy="3352801"/>
          </a:xfrm>
        </p:spPr>
        <p:txBody>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0"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0" y="2819399"/>
            <a:ext cx="4416552" cy="3352801"/>
          </a:xfrm>
        </p:spPr>
        <p:txBody>
          <a:bodyPr/>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9AFE8FB1-0A7A-443E-AAF7-31D4FA1AA312}" type="datetimeFigureOut">
              <a:rPr lang="en-US"/>
              <a:t>8/29/2020</a:t>
            </a:fld>
            <a:endParaRPr/>
          </a:p>
        </p:txBody>
      </p:sp>
      <p:sp>
        <p:nvSpPr>
          <p:cNvPr id="9" name="Slide Number Placeholder 8"/>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156" name="line" descr="Line graphic"/>
          <p:cNvGrpSpPr/>
          <p:nvPr/>
        </p:nvGrpSpPr>
        <p:grpSpPr bwMode="invGray">
          <a:xfrm>
            <a:off x="1522413" y="1514475"/>
            <a:ext cx="10569575"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9AFE8FB1-0A7A-443E-AAF7-31D4FA1AA312}" type="datetimeFigureOut">
              <a:rPr lang="en-US"/>
              <a:t>8/29/2020</a:t>
            </a:fld>
            <a:endParaRPr/>
          </a:p>
        </p:txBody>
      </p:sp>
      <p:sp>
        <p:nvSpPr>
          <p:cNvPr id="5" name="Slide Number Placeholder 4"/>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9AFE8FB1-0A7A-443E-AAF7-31D4FA1AA312}" type="datetimeFigureOut">
              <a:rPr lang="en-US"/>
              <a:t>8/29/2020</a:t>
            </a:fld>
            <a:endParaRPr/>
          </a:p>
        </p:txBody>
      </p:sp>
      <p:sp>
        <p:nvSpPr>
          <p:cNvPr id="4" name="Slide Number Placeholder 3"/>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4" name="Text Placeholder 3"/>
          <p:cNvSpPr>
            <a:spLocks noGrp="1"/>
          </p:cNvSpPr>
          <p:nvPr>
            <p:ph type="body" sz="half" idx="2"/>
          </p:nvPr>
        </p:nvSpPr>
        <p:spPr>
          <a:xfrm>
            <a:off x="1522413" y="3429000"/>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710022" y="1905000"/>
            <a:ext cx="5669280" cy="4038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grpSp>
        <p:nvGrpSpPr>
          <p:cNvPr id="615" name="frame" descr="Box graphic"/>
          <p:cNvGrpSpPr/>
          <p:nvPr/>
        </p:nvGrpSpPr>
        <p:grpSpPr bwMode="invGray">
          <a:xfrm>
            <a:off x="4417839" y="1630821"/>
            <a:ext cx="6291028"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8/29/2020</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745838" y="1884311"/>
            <a:ext cx="5669280" cy="4041648"/>
          </a:xfrm>
          <a:solidFill>
            <a:schemeClr val="bg1"/>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grpSp>
        <p:nvGrpSpPr>
          <p:cNvPr id="614" name="frame" descr="Box graphic"/>
          <p:cNvGrpSpPr/>
          <p:nvPr/>
        </p:nvGrpSpPr>
        <p:grpSpPr bwMode="invGray">
          <a:xfrm flipH="1">
            <a:off x="1447500" y="1630821"/>
            <a:ext cx="6291028"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4" name="Text Placeholder 3"/>
          <p:cNvSpPr>
            <a:spLocks noGrp="1"/>
          </p:cNvSpPr>
          <p:nvPr>
            <p:ph type="body" sz="half" idx="2"/>
          </p:nvPr>
        </p:nvSpPr>
        <p:spPr>
          <a:xfrm>
            <a:off x="7905959" y="3411748"/>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8/29/2020</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9AFE8FB1-0A7A-443E-AAF7-31D4FA1AA312}" type="datetimeFigureOut">
              <a:rPr lang="en-US" smtClean="0"/>
              <a:pPr/>
              <a:t>8/29/2020</a:t>
            </a:fld>
            <a:endParaRPr lang="en-US" dirty="0"/>
          </a:p>
        </p:txBody>
      </p:sp>
      <p:sp>
        <p:nvSpPr>
          <p:cNvPr id="6" name="Slide Number Placehold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25BA54BD-C84D-46CE-8B72-31BFB26ABA43}" type="slidenum">
              <a:rPr lang="en-US" smtClean="0"/>
              <a:pPr/>
              <a:t>‹#›</a:t>
            </a:fld>
            <a:endParaRPr lang="en-US"/>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nflhu.blog.hu/" TargetMode="External"/><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hyperlink" Target="https://creativecommons.org/licenses/by/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hyperlink" Target="https://www.vorpalina.com/2012/07/30/how-to-solve-problems-15/" TargetMode="External"/><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boozedancing.wordpress.com/2013/11/27/the-answer-man-tackles-all-of-your-booze-related-holiday-questions"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National_Football_League"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kaggle.com/toddsteussie/nfl-play-statistics-dataset-2004-to-present" TargetMode="External"/><Relationship Id="rId2" Type="http://schemas.openxmlformats.org/officeDocument/2006/relationships/hyperlink" Target="http://www.nflsavant.com/" TargetMode="Externa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hyperlink" Target="https://www.kaggle.com/toddsteussie/nfl-play-statistics-secondary-datasets"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pxhere.com/en/photo/559689" TargetMode="External"/><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2019 NFL Stats</a:t>
            </a:r>
          </a:p>
        </p:txBody>
      </p:sp>
      <p:sp>
        <p:nvSpPr>
          <p:cNvPr id="3" name="Subtitle 2"/>
          <p:cNvSpPr>
            <a:spLocks noGrp="1"/>
          </p:cNvSpPr>
          <p:nvPr>
            <p:ph type="subTitle" idx="1"/>
          </p:nvPr>
        </p:nvSpPr>
        <p:spPr/>
        <p:txBody>
          <a:bodyPr/>
          <a:lstStyle/>
          <a:p>
            <a:r>
              <a:rPr lang="en-US" dirty="0"/>
              <a:t>Emmanuel </a:t>
            </a:r>
            <a:r>
              <a:rPr lang="en-US" dirty="0" err="1"/>
              <a:t>Ayoo</a:t>
            </a:r>
            <a:r>
              <a:rPr lang="en-US" dirty="0"/>
              <a:t>, Katie Buckner, Michelle Goodman, Polina Holland</a:t>
            </a:r>
          </a:p>
        </p:txBody>
      </p:sp>
      <p:pic>
        <p:nvPicPr>
          <p:cNvPr id="5" name="Picture 4">
            <a:extLst>
              <a:ext uri="{FF2B5EF4-FFF2-40B4-BE49-F238E27FC236}">
                <a16:creationId xmlns:a16="http://schemas.microsoft.com/office/drawing/2014/main" id="{797B4B54-7E2B-4857-8D76-8C5CDB3A8880}"/>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085012" y="152400"/>
            <a:ext cx="4791456" cy="3203310"/>
          </a:xfrm>
          <a:prstGeom prst="rect">
            <a:avLst/>
          </a:prstGeom>
        </p:spPr>
      </p:pic>
      <p:sp>
        <p:nvSpPr>
          <p:cNvPr id="6" name="TextBox 5">
            <a:extLst>
              <a:ext uri="{FF2B5EF4-FFF2-40B4-BE49-F238E27FC236}">
                <a16:creationId xmlns:a16="http://schemas.microsoft.com/office/drawing/2014/main" id="{6BA0D787-B209-4F0C-AC32-BC6536479CC4}"/>
              </a:ext>
            </a:extLst>
          </p:cNvPr>
          <p:cNvSpPr txBox="1"/>
          <p:nvPr/>
        </p:nvSpPr>
        <p:spPr>
          <a:xfrm>
            <a:off x="7008812" y="3334403"/>
            <a:ext cx="4791456" cy="230832"/>
          </a:xfrm>
          <a:prstGeom prst="rect">
            <a:avLst/>
          </a:prstGeom>
          <a:noFill/>
        </p:spPr>
        <p:txBody>
          <a:bodyPr wrap="square" rtlCol="0">
            <a:spAutoFit/>
          </a:bodyPr>
          <a:lstStyle/>
          <a:p>
            <a:r>
              <a:rPr lang="en-US" sz="900" dirty="0">
                <a:hlinkClick r:id="rId3" tooltip="https://nflhu.blog.hu/"/>
              </a:rPr>
              <a:t>This Photo</a:t>
            </a:r>
            <a:r>
              <a:rPr lang="en-US" sz="900" dirty="0"/>
              <a:t> by Unknown Author is licensed under </a:t>
            </a:r>
            <a:r>
              <a:rPr lang="en-US" sz="900" dirty="0">
                <a:hlinkClick r:id="rId4" tooltip="https://creativecommons.org/licenses/by/3.0/"/>
              </a:rPr>
              <a:t>CC BY</a:t>
            </a:r>
            <a:endParaRPr lang="en-US" sz="900" dirty="0"/>
          </a:p>
        </p:txBody>
      </p:sp>
    </p:spTree>
    <p:extLst>
      <p:ext uri="{BB962C8B-B14F-4D97-AF65-F5344CB8AC3E}">
        <p14:creationId xmlns:p14="http://schemas.microsoft.com/office/powerpoint/2010/main" val="192011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A5E02-F9AD-46EE-8366-5479CE271CD8}"/>
              </a:ext>
            </a:extLst>
          </p:cNvPr>
          <p:cNvSpPr>
            <a:spLocks noGrp="1"/>
          </p:cNvSpPr>
          <p:nvPr>
            <p:ph type="title"/>
          </p:nvPr>
        </p:nvSpPr>
        <p:spPr/>
        <p:txBody>
          <a:bodyPr/>
          <a:lstStyle/>
          <a:p>
            <a:r>
              <a:rPr lang="en-US" dirty="0"/>
              <a:t>Searchable Data</a:t>
            </a:r>
          </a:p>
        </p:txBody>
      </p:sp>
      <p:pic>
        <p:nvPicPr>
          <p:cNvPr id="6" name="Picture Placeholder 5">
            <a:extLst>
              <a:ext uri="{FF2B5EF4-FFF2-40B4-BE49-F238E27FC236}">
                <a16:creationId xmlns:a16="http://schemas.microsoft.com/office/drawing/2014/main" id="{E805A9ED-043B-4F7F-90EF-C6D44B3A6B21}"/>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0552" r="10552"/>
          <a:stretch>
            <a:fillRect/>
          </a:stretch>
        </p:blipFill>
        <p:spPr/>
      </p:pic>
      <p:sp>
        <p:nvSpPr>
          <p:cNvPr id="4" name="Text Placeholder 3">
            <a:extLst>
              <a:ext uri="{FF2B5EF4-FFF2-40B4-BE49-F238E27FC236}">
                <a16:creationId xmlns:a16="http://schemas.microsoft.com/office/drawing/2014/main" id="{E4590486-08EE-4F78-B401-3E12F290E1C6}"/>
              </a:ext>
            </a:extLst>
          </p:cNvPr>
          <p:cNvSpPr>
            <a:spLocks noGrp="1"/>
          </p:cNvSpPr>
          <p:nvPr>
            <p:ph type="body" sz="half" idx="2"/>
          </p:nvPr>
        </p:nvSpPr>
        <p:spPr>
          <a:xfrm>
            <a:off x="7905959" y="1981200"/>
            <a:ext cx="2743200" cy="1752600"/>
          </a:xfrm>
        </p:spPr>
        <p:txBody>
          <a:bodyPr>
            <a:normAutofit lnSpcReduction="10000"/>
          </a:bodyPr>
          <a:lstStyle/>
          <a:p>
            <a:r>
              <a:rPr lang="en-US" dirty="0"/>
              <a:t>This dynamic table allows users to filter through the NFL data for specific values of interest.</a:t>
            </a:r>
          </a:p>
          <a:p>
            <a:r>
              <a:rPr lang="en-US" dirty="0"/>
              <a:t>The filter function makes the table concise, robust, and user friendly.</a:t>
            </a:r>
          </a:p>
        </p:txBody>
      </p:sp>
    </p:spTree>
    <p:extLst>
      <p:ext uri="{BB962C8B-B14F-4D97-AF65-F5344CB8AC3E}">
        <p14:creationId xmlns:p14="http://schemas.microsoft.com/office/powerpoint/2010/main" val="393438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F07E2-C042-4043-8C78-302A667CBFB3}"/>
              </a:ext>
            </a:extLst>
          </p:cNvPr>
          <p:cNvSpPr>
            <a:spLocks noGrp="1"/>
          </p:cNvSpPr>
          <p:nvPr>
            <p:ph type="title"/>
          </p:nvPr>
        </p:nvSpPr>
        <p:spPr/>
        <p:txBody>
          <a:bodyPr/>
          <a:lstStyle/>
          <a:p>
            <a:r>
              <a:rPr lang="en-US" dirty="0"/>
              <a:t>Problems, Problems, Problems!</a:t>
            </a:r>
          </a:p>
        </p:txBody>
      </p:sp>
      <p:sp>
        <p:nvSpPr>
          <p:cNvPr id="3" name="Content Placeholder 2">
            <a:extLst>
              <a:ext uri="{FF2B5EF4-FFF2-40B4-BE49-F238E27FC236}">
                <a16:creationId xmlns:a16="http://schemas.microsoft.com/office/drawing/2014/main" id="{96B92B17-76DD-46EC-B8E5-C8AA49B92EE1}"/>
              </a:ext>
            </a:extLst>
          </p:cNvPr>
          <p:cNvSpPr>
            <a:spLocks noGrp="1"/>
          </p:cNvSpPr>
          <p:nvPr>
            <p:ph idx="1"/>
          </p:nvPr>
        </p:nvSpPr>
        <p:spPr/>
        <p:txBody>
          <a:bodyPr/>
          <a:lstStyle/>
          <a:p>
            <a:r>
              <a:rPr lang="en-US" dirty="0"/>
              <a:t>We ran into several problems while completing our project</a:t>
            </a:r>
          </a:p>
          <a:p>
            <a:pPr lvl="1"/>
            <a:r>
              <a:rPr lang="en-US" dirty="0"/>
              <a:t>Our biggest issue was figuring out how to read the information from our app.py into our </a:t>
            </a:r>
            <a:r>
              <a:rPr lang="en-US" dirty="0" err="1"/>
              <a:t>javascript</a:t>
            </a:r>
            <a:r>
              <a:rPr lang="en-US" dirty="0"/>
              <a:t> files correctly.</a:t>
            </a:r>
          </a:p>
          <a:p>
            <a:pPr lvl="1"/>
            <a:r>
              <a:rPr lang="en-US" dirty="0"/>
              <a:t>There was a lot munging that had to be done within some of the HTML files to get the data in the format needed for the visualizations.</a:t>
            </a:r>
          </a:p>
          <a:p>
            <a:pPr lvl="1"/>
            <a:r>
              <a:rPr lang="en-US" dirty="0"/>
              <a:t>Getting files working nicely together that came from four different machines was a CHALLENGE.</a:t>
            </a:r>
          </a:p>
        </p:txBody>
      </p:sp>
      <p:pic>
        <p:nvPicPr>
          <p:cNvPr id="5" name="Picture 4">
            <a:extLst>
              <a:ext uri="{FF2B5EF4-FFF2-40B4-BE49-F238E27FC236}">
                <a16:creationId xmlns:a16="http://schemas.microsoft.com/office/drawing/2014/main" id="{CF8AA0A3-4D2D-4468-8B47-6018873C7BF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503612" y="5029200"/>
            <a:ext cx="4800600" cy="1619250"/>
          </a:xfrm>
          <a:prstGeom prst="rect">
            <a:avLst/>
          </a:prstGeom>
        </p:spPr>
      </p:pic>
      <p:sp>
        <p:nvSpPr>
          <p:cNvPr id="6" name="TextBox 5">
            <a:extLst>
              <a:ext uri="{FF2B5EF4-FFF2-40B4-BE49-F238E27FC236}">
                <a16:creationId xmlns:a16="http://schemas.microsoft.com/office/drawing/2014/main" id="{5A15A56C-ED5E-4A97-9459-D59ACC2D22D9}"/>
              </a:ext>
            </a:extLst>
          </p:cNvPr>
          <p:cNvSpPr txBox="1"/>
          <p:nvPr/>
        </p:nvSpPr>
        <p:spPr>
          <a:xfrm>
            <a:off x="3503612" y="6648450"/>
            <a:ext cx="4800600" cy="230832"/>
          </a:xfrm>
          <a:prstGeom prst="rect">
            <a:avLst/>
          </a:prstGeom>
          <a:noFill/>
        </p:spPr>
        <p:txBody>
          <a:bodyPr wrap="square" rtlCol="0">
            <a:spAutoFit/>
          </a:bodyPr>
          <a:lstStyle/>
          <a:p>
            <a:r>
              <a:rPr lang="en-US" sz="900">
                <a:hlinkClick r:id="rId3" tooltip="https://www.vorpalina.com/2012/07/30/how-to-solve-problems-15/"/>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2008471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78AF8E-A833-4CDC-BCCD-575C98277079}"/>
              </a:ext>
            </a:extLst>
          </p:cNvPr>
          <p:cNvSpPr>
            <a:spLocks noGrp="1"/>
          </p:cNvSpPr>
          <p:nvPr>
            <p:ph type="title"/>
          </p:nvPr>
        </p:nvSpPr>
        <p:spPr/>
        <p:txBody>
          <a:bodyPr/>
          <a:lstStyle/>
          <a:p>
            <a:r>
              <a:rPr lang="en-US" dirty="0"/>
              <a:t>Any Questions or Comments?</a:t>
            </a:r>
          </a:p>
        </p:txBody>
      </p:sp>
      <p:pic>
        <p:nvPicPr>
          <p:cNvPr id="5" name="Content Placeholder 4">
            <a:extLst>
              <a:ext uri="{FF2B5EF4-FFF2-40B4-BE49-F238E27FC236}">
                <a16:creationId xmlns:a16="http://schemas.microsoft.com/office/drawing/2014/main" id="{6DBE9DE7-BAA6-4FC0-A2DA-4ED8D91BCD17}"/>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275012" y="2160869"/>
            <a:ext cx="5334001" cy="4000501"/>
          </a:xfrm>
        </p:spPr>
      </p:pic>
      <p:sp>
        <p:nvSpPr>
          <p:cNvPr id="6" name="TextBox 5">
            <a:extLst>
              <a:ext uri="{FF2B5EF4-FFF2-40B4-BE49-F238E27FC236}">
                <a16:creationId xmlns:a16="http://schemas.microsoft.com/office/drawing/2014/main" id="{41AE88A0-3227-4587-B540-2463A323BED6}"/>
              </a:ext>
            </a:extLst>
          </p:cNvPr>
          <p:cNvSpPr txBox="1"/>
          <p:nvPr/>
        </p:nvSpPr>
        <p:spPr>
          <a:xfrm>
            <a:off x="3351212" y="6146925"/>
            <a:ext cx="5334001" cy="230832"/>
          </a:xfrm>
          <a:prstGeom prst="rect">
            <a:avLst/>
          </a:prstGeom>
          <a:noFill/>
        </p:spPr>
        <p:txBody>
          <a:bodyPr wrap="square" rtlCol="0">
            <a:spAutoFit/>
          </a:bodyPr>
          <a:lstStyle/>
          <a:p>
            <a:r>
              <a:rPr lang="en-US" sz="900">
                <a:hlinkClick r:id="rId3" tooltip="http://boozedancing.wordpress.com/2013/11/27/the-answer-man-tackles-all-of-your-booze-related-holiday-questions"/>
              </a:rPr>
              <a:t>This Photo</a:t>
            </a:r>
            <a:r>
              <a:rPr lang="en-US" sz="900"/>
              <a:t> by Unknown Author is licensed under </a:t>
            </a:r>
            <a:r>
              <a:rPr lang="en-US" sz="900">
                <a:hlinkClick r:id="rId4" tooltip="https://creativecommons.org/licenses/by-nc-nd/3.0/"/>
              </a:rPr>
              <a:t>CC BY-NC-ND</a:t>
            </a:r>
            <a:endParaRPr lang="en-US" sz="900"/>
          </a:p>
        </p:txBody>
      </p:sp>
    </p:spTree>
    <p:extLst>
      <p:ext uri="{BB962C8B-B14F-4D97-AF65-F5344CB8AC3E}">
        <p14:creationId xmlns:p14="http://schemas.microsoft.com/office/powerpoint/2010/main" val="1783575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Are You Ready for Some Football?!?</a:t>
            </a:r>
          </a:p>
        </p:txBody>
      </p:sp>
      <p:sp>
        <p:nvSpPr>
          <p:cNvPr id="14" name="Content Placeholder 13"/>
          <p:cNvSpPr>
            <a:spLocks noGrp="1"/>
          </p:cNvSpPr>
          <p:nvPr>
            <p:ph idx="1"/>
          </p:nvPr>
        </p:nvSpPr>
        <p:spPr>
          <a:xfrm>
            <a:off x="1522414" y="1905000"/>
            <a:ext cx="9144000" cy="2590800"/>
          </a:xfrm>
        </p:spPr>
        <p:txBody>
          <a:bodyPr>
            <a:normAutofit lnSpcReduction="10000"/>
          </a:bodyPr>
          <a:lstStyle/>
          <a:p>
            <a:pPr marL="0" indent="0">
              <a:buNone/>
            </a:pPr>
            <a:r>
              <a:rPr lang="en-US" b="1" dirty="0"/>
              <a:t>Why in the world would be choose to do football stats?</a:t>
            </a:r>
          </a:p>
          <a:p>
            <a:r>
              <a:rPr lang="en-US" dirty="0"/>
              <a:t>We all enjoy the football season and are looking forward to it starting!</a:t>
            </a:r>
          </a:p>
          <a:p>
            <a:r>
              <a:rPr lang="en-US" dirty="0"/>
              <a:t>We wanted to share the football love and introduce others to the joys of the NFL.</a:t>
            </a:r>
          </a:p>
          <a:p>
            <a:r>
              <a:rPr lang="en-US" dirty="0"/>
              <a:t>So we all learned a little (Or a lot) more about it!</a:t>
            </a:r>
          </a:p>
          <a:p>
            <a:endParaRPr lang="en-US" dirty="0"/>
          </a:p>
          <a:p>
            <a:pPr marL="0" indent="0">
              <a:buNone/>
            </a:pPr>
            <a:endParaRPr lang="en-US" dirty="0"/>
          </a:p>
        </p:txBody>
      </p:sp>
      <p:pic>
        <p:nvPicPr>
          <p:cNvPr id="3" name="Picture 2">
            <a:extLst>
              <a:ext uri="{FF2B5EF4-FFF2-40B4-BE49-F238E27FC236}">
                <a16:creationId xmlns:a16="http://schemas.microsoft.com/office/drawing/2014/main" id="{7DD48DFD-3C1A-491A-82F9-CF2C8A95BAC5}"/>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4875212" y="4419600"/>
            <a:ext cx="1657130" cy="2277173"/>
          </a:xfrm>
          <a:prstGeom prst="rect">
            <a:avLst/>
          </a:prstGeom>
        </p:spPr>
      </p:pic>
      <p:sp>
        <p:nvSpPr>
          <p:cNvPr id="4" name="TextBox 3">
            <a:extLst>
              <a:ext uri="{FF2B5EF4-FFF2-40B4-BE49-F238E27FC236}">
                <a16:creationId xmlns:a16="http://schemas.microsoft.com/office/drawing/2014/main" id="{D88669AD-D146-4D20-A805-760B39AE9E8C}"/>
              </a:ext>
            </a:extLst>
          </p:cNvPr>
          <p:cNvSpPr txBox="1"/>
          <p:nvPr/>
        </p:nvSpPr>
        <p:spPr>
          <a:xfrm>
            <a:off x="4875212" y="6905516"/>
            <a:ext cx="1657130" cy="369332"/>
          </a:xfrm>
          <a:prstGeom prst="rect">
            <a:avLst/>
          </a:prstGeom>
          <a:noFill/>
        </p:spPr>
        <p:txBody>
          <a:bodyPr wrap="square" rtlCol="0">
            <a:spAutoFit/>
          </a:bodyPr>
          <a:lstStyle/>
          <a:p>
            <a:r>
              <a:rPr lang="en-US" sz="900">
                <a:hlinkClick r:id="rId3" tooltip="https://en.wikipedia.org/wiki/National_Football_League"/>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What Are We Hoping to Share?</a:t>
            </a:r>
          </a:p>
        </p:txBody>
      </p:sp>
      <p:sp>
        <p:nvSpPr>
          <p:cNvPr id="4" name="Content Placeholder 3">
            <a:extLst>
              <a:ext uri="{FF2B5EF4-FFF2-40B4-BE49-F238E27FC236}">
                <a16:creationId xmlns:a16="http://schemas.microsoft.com/office/drawing/2014/main" id="{47E6F382-ED2C-4AC4-829F-E22DC93FE864}"/>
              </a:ext>
            </a:extLst>
          </p:cNvPr>
          <p:cNvSpPr>
            <a:spLocks noGrp="1"/>
          </p:cNvSpPr>
          <p:nvPr>
            <p:ph idx="1"/>
          </p:nvPr>
        </p:nvSpPr>
        <p:spPr>
          <a:xfrm>
            <a:off x="1522414" y="1905000"/>
            <a:ext cx="9144000" cy="2286000"/>
          </a:xfrm>
        </p:spPr>
        <p:txBody>
          <a:bodyPr>
            <a:normAutofit/>
          </a:bodyPr>
          <a:lstStyle/>
          <a:p>
            <a:r>
              <a:rPr lang="en-US" dirty="0"/>
              <a:t>By using charts and graphs we want people to be able to see if there are correlations between college, height, weight, and hometown, etc. Like…do quarterbacks really make the most money?</a:t>
            </a:r>
          </a:p>
          <a:p>
            <a:r>
              <a:rPr lang="en-US" dirty="0"/>
              <a:t>We wanted it to be simple so someone not familiar with football would still be able to see connections and understand them.</a:t>
            </a:r>
          </a:p>
          <a:p>
            <a:endParaRPr lang="en-US" dirty="0"/>
          </a:p>
          <a:p>
            <a:endParaRPr lang="en-US" dirty="0"/>
          </a:p>
        </p:txBody>
      </p:sp>
      <p:pic>
        <p:nvPicPr>
          <p:cNvPr id="7" name="Picture 6">
            <a:extLst>
              <a:ext uri="{FF2B5EF4-FFF2-40B4-BE49-F238E27FC236}">
                <a16:creationId xmlns:a16="http://schemas.microsoft.com/office/drawing/2014/main" id="{6490A46D-22F2-4D90-BACB-2D7CFB90D41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3851506" y="3962400"/>
            <a:ext cx="4186280" cy="2657475"/>
          </a:xfrm>
          <a:prstGeom prst="rect">
            <a:avLst/>
          </a:prstGeom>
        </p:spPr>
      </p:pic>
    </p:spTree>
    <p:extLst>
      <p:ext uri="{BB962C8B-B14F-4D97-AF65-F5344CB8AC3E}">
        <p14:creationId xmlns:p14="http://schemas.microsoft.com/office/powerpoint/2010/main" val="3965807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Data</a:t>
            </a:r>
          </a:p>
        </p:txBody>
      </p:sp>
      <p:sp>
        <p:nvSpPr>
          <p:cNvPr id="5" name="Content Placeholder 4"/>
          <p:cNvSpPr>
            <a:spLocks noGrp="1"/>
          </p:cNvSpPr>
          <p:nvPr>
            <p:ph sz="half" idx="1"/>
          </p:nvPr>
        </p:nvSpPr>
        <p:spPr>
          <a:xfrm>
            <a:off x="1522413" y="1905000"/>
            <a:ext cx="4419599" cy="1600200"/>
          </a:xfrm>
        </p:spPr>
        <p:txBody>
          <a:bodyPr>
            <a:normAutofit fontScale="92500" lnSpcReduction="10000"/>
          </a:bodyPr>
          <a:lstStyle/>
          <a:p>
            <a:r>
              <a:rPr lang="en-US" dirty="0"/>
              <a:t>NFL Savant</a:t>
            </a:r>
          </a:p>
          <a:p>
            <a:pPr lvl="1"/>
            <a:r>
              <a:rPr lang="en-US" dirty="0"/>
              <a:t>NFL Savant in particular had the salary data we were looking for.</a:t>
            </a:r>
          </a:p>
          <a:p>
            <a:pPr lvl="1"/>
            <a:r>
              <a:rPr lang="en-US" dirty="0">
                <a:hlinkClick r:id="rId2"/>
              </a:rPr>
              <a:t>http://www.nflsavant.com/</a:t>
            </a:r>
            <a:endParaRPr lang="en-US" dirty="0"/>
          </a:p>
          <a:p>
            <a:pPr marL="0" indent="0">
              <a:buNone/>
            </a:pPr>
            <a:endParaRPr lang="en-US" dirty="0"/>
          </a:p>
        </p:txBody>
      </p:sp>
      <p:sp>
        <p:nvSpPr>
          <p:cNvPr id="6" name="Content Placeholder 5">
            <a:extLst>
              <a:ext uri="{FF2B5EF4-FFF2-40B4-BE49-F238E27FC236}">
                <a16:creationId xmlns:a16="http://schemas.microsoft.com/office/drawing/2014/main" id="{1D1BCF27-D111-4BF6-A187-D5109BBD16FC}"/>
              </a:ext>
            </a:extLst>
          </p:cNvPr>
          <p:cNvSpPr>
            <a:spLocks noGrp="1"/>
          </p:cNvSpPr>
          <p:nvPr>
            <p:ph sz="half" idx="2"/>
          </p:nvPr>
        </p:nvSpPr>
        <p:spPr>
          <a:xfrm>
            <a:off x="6246815" y="3733800"/>
            <a:ext cx="4419598" cy="2819400"/>
          </a:xfrm>
        </p:spPr>
        <p:txBody>
          <a:bodyPr>
            <a:normAutofit fontScale="92500" lnSpcReduction="10000"/>
          </a:bodyPr>
          <a:lstStyle/>
          <a:p>
            <a:r>
              <a:rPr lang="en-US" dirty="0"/>
              <a:t>Kaggle</a:t>
            </a:r>
          </a:p>
          <a:p>
            <a:pPr lvl="1"/>
            <a:r>
              <a:rPr lang="en-US" dirty="0"/>
              <a:t>We found a HUGE dataset in two parts on Kaggle detailing information about individual players.</a:t>
            </a:r>
          </a:p>
          <a:p>
            <a:pPr lvl="1"/>
            <a:r>
              <a:rPr lang="en-US" dirty="0">
                <a:hlinkClick r:id="rId3"/>
              </a:rPr>
              <a:t>https://www.kaggle.com/toddsteussie/nfl-play-statistics-dataset-2004-to-present</a:t>
            </a:r>
            <a:endParaRPr lang="en-US" dirty="0"/>
          </a:p>
          <a:p>
            <a:pPr lvl="1"/>
            <a:r>
              <a:rPr lang="en-US" dirty="0">
                <a:hlinkClick r:id="rId4"/>
              </a:rPr>
              <a:t>https://www.kaggle.com/toddsteussie/nfl-play-statistics-secondary-datasets</a:t>
            </a:r>
            <a:endParaRPr lang="en-US" dirty="0"/>
          </a:p>
        </p:txBody>
      </p:sp>
      <p:pic>
        <p:nvPicPr>
          <p:cNvPr id="8" name="Picture 7">
            <a:extLst>
              <a:ext uri="{FF2B5EF4-FFF2-40B4-BE49-F238E27FC236}">
                <a16:creationId xmlns:a16="http://schemas.microsoft.com/office/drawing/2014/main" id="{1AB59062-46EE-4199-A8FA-FEA2986D815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22412" y="3581400"/>
            <a:ext cx="4323122" cy="2045763"/>
          </a:xfrm>
          <a:prstGeom prst="rect">
            <a:avLst/>
          </a:prstGeom>
        </p:spPr>
      </p:pic>
      <p:pic>
        <p:nvPicPr>
          <p:cNvPr id="10" name="Picture 9">
            <a:extLst>
              <a:ext uri="{FF2B5EF4-FFF2-40B4-BE49-F238E27FC236}">
                <a16:creationId xmlns:a16="http://schemas.microsoft.com/office/drawing/2014/main" id="{08BA1559-FAEC-4CB4-9569-445F51CE2642}"/>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008812" y="1676400"/>
            <a:ext cx="3834555" cy="1905000"/>
          </a:xfrm>
          <a:prstGeom prst="rect">
            <a:avLst/>
          </a:prstGeom>
        </p:spPr>
      </p:pic>
    </p:spTree>
    <p:extLst>
      <p:ext uri="{BB962C8B-B14F-4D97-AF65-F5344CB8AC3E}">
        <p14:creationId xmlns:p14="http://schemas.microsoft.com/office/powerpoint/2010/main" val="22373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0576" y="3276600"/>
            <a:ext cx="9144000" cy="1143000"/>
          </a:xfrm>
        </p:spPr>
        <p:txBody>
          <a:bodyPr/>
          <a:lstStyle/>
          <a:p>
            <a:r>
              <a:rPr lang="en-US" dirty="0"/>
              <a:t>					Data Wrangling</a:t>
            </a:r>
          </a:p>
        </p:txBody>
      </p:sp>
      <p:sp>
        <p:nvSpPr>
          <p:cNvPr id="3" name="Text Placeholder 2"/>
          <p:cNvSpPr>
            <a:spLocks noGrp="1"/>
          </p:cNvSpPr>
          <p:nvPr>
            <p:ph type="body" idx="1"/>
          </p:nvPr>
        </p:nvSpPr>
        <p:spPr>
          <a:xfrm>
            <a:off x="1522413" y="4800599"/>
            <a:ext cx="9143999" cy="1371601"/>
          </a:xfrm>
        </p:spPr>
        <p:txBody>
          <a:bodyPr>
            <a:normAutofit lnSpcReduction="10000"/>
          </a:bodyPr>
          <a:lstStyle/>
          <a:p>
            <a:pPr marL="342900" indent="-342900">
              <a:buFont typeface="Arial" panose="020B0604020202020204" pitchFamily="34" charset="0"/>
              <a:buChar char="•"/>
            </a:pPr>
            <a:r>
              <a:rPr lang="en-US" dirty="0"/>
              <a:t>We decided to use the data we cleaned for our ETL project. As part of the process we imported the data, extracted the info we needed, cleaned and transformed it, and then loaded it to a </a:t>
            </a:r>
            <a:r>
              <a:rPr lang="en-US" dirty="0" err="1"/>
              <a:t>Sqlite</a:t>
            </a:r>
            <a:r>
              <a:rPr lang="en-US" dirty="0"/>
              <a:t> database to use in our project.</a:t>
            </a:r>
          </a:p>
        </p:txBody>
      </p:sp>
      <p:pic>
        <p:nvPicPr>
          <p:cNvPr id="5" name="Picture 4">
            <a:extLst>
              <a:ext uri="{FF2B5EF4-FFF2-40B4-BE49-F238E27FC236}">
                <a16:creationId xmlns:a16="http://schemas.microsoft.com/office/drawing/2014/main" id="{60B5276D-D27F-47DA-B85D-6CE144C1F5C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5612" y="1066800"/>
            <a:ext cx="5534611" cy="3200400"/>
          </a:xfrm>
          <a:prstGeom prst="rect">
            <a:avLst/>
          </a:prstGeom>
        </p:spPr>
      </p:pic>
    </p:spTree>
    <p:extLst>
      <p:ext uri="{BB962C8B-B14F-4D97-AF65-F5344CB8AC3E}">
        <p14:creationId xmlns:p14="http://schemas.microsoft.com/office/powerpoint/2010/main" val="3847750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5CC4F-C514-432B-BDF3-FE1197585C41}"/>
              </a:ext>
            </a:extLst>
          </p:cNvPr>
          <p:cNvSpPr>
            <a:spLocks noGrp="1"/>
          </p:cNvSpPr>
          <p:nvPr>
            <p:ph type="title"/>
          </p:nvPr>
        </p:nvSpPr>
        <p:spPr/>
        <p:txBody>
          <a:bodyPr/>
          <a:lstStyle/>
          <a:p>
            <a:r>
              <a:rPr lang="en-US" dirty="0"/>
              <a:t>What Programming Tools Did We Use?</a:t>
            </a:r>
          </a:p>
        </p:txBody>
      </p:sp>
      <p:sp>
        <p:nvSpPr>
          <p:cNvPr id="3" name="Content Placeholder 2">
            <a:extLst>
              <a:ext uri="{FF2B5EF4-FFF2-40B4-BE49-F238E27FC236}">
                <a16:creationId xmlns:a16="http://schemas.microsoft.com/office/drawing/2014/main" id="{21182989-C30E-4751-A3C5-07A11B6B7D50}"/>
              </a:ext>
            </a:extLst>
          </p:cNvPr>
          <p:cNvSpPr>
            <a:spLocks noGrp="1"/>
          </p:cNvSpPr>
          <p:nvPr>
            <p:ph idx="1"/>
          </p:nvPr>
        </p:nvSpPr>
        <p:spPr>
          <a:xfrm>
            <a:off x="1522414" y="1905000"/>
            <a:ext cx="6248398" cy="4267200"/>
          </a:xfrm>
        </p:spPr>
        <p:txBody>
          <a:bodyPr numCol="2"/>
          <a:lstStyle/>
          <a:p>
            <a:r>
              <a:rPr lang="en-US" dirty="0"/>
              <a:t>Python Flask Server</a:t>
            </a:r>
          </a:p>
          <a:p>
            <a:r>
              <a:rPr lang="en-US" dirty="0"/>
              <a:t>SQLite</a:t>
            </a:r>
          </a:p>
          <a:p>
            <a:r>
              <a:rPr lang="en-US" dirty="0" err="1"/>
              <a:t>Javascript</a:t>
            </a:r>
            <a:endParaRPr lang="en-US" dirty="0"/>
          </a:p>
          <a:p>
            <a:r>
              <a:rPr lang="en-US" dirty="0"/>
              <a:t>JSON</a:t>
            </a:r>
          </a:p>
          <a:p>
            <a:r>
              <a:rPr lang="en-US" dirty="0"/>
              <a:t>HTML</a:t>
            </a:r>
          </a:p>
          <a:p>
            <a:r>
              <a:rPr lang="en-US" dirty="0"/>
              <a:t>CSS</a:t>
            </a:r>
          </a:p>
          <a:p>
            <a:r>
              <a:rPr lang="en-US" dirty="0" err="1"/>
              <a:t>Highcharts</a:t>
            </a:r>
            <a:endParaRPr lang="en-US" dirty="0"/>
          </a:p>
          <a:p>
            <a:r>
              <a:rPr lang="en-US" dirty="0"/>
              <a:t>Frappe</a:t>
            </a:r>
          </a:p>
          <a:p>
            <a:r>
              <a:rPr lang="en-US" dirty="0"/>
              <a:t>D3.js</a:t>
            </a:r>
          </a:p>
          <a:p>
            <a:r>
              <a:rPr lang="en-US" dirty="0"/>
              <a:t>API Call</a:t>
            </a:r>
          </a:p>
        </p:txBody>
      </p:sp>
      <p:pic>
        <p:nvPicPr>
          <p:cNvPr id="5" name="Picture 4">
            <a:extLst>
              <a:ext uri="{FF2B5EF4-FFF2-40B4-BE49-F238E27FC236}">
                <a16:creationId xmlns:a16="http://schemas.microsoft.com/office/drawing/2014/main" id="{32DD2ABE-4E03-4DC0-93D5-9E0BE0F33AED}"/>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161212" y="1828800"/>
            <a:ext cx="4495800" cy="4419600"/>
          </a:xfrm>
          <a:prstGeom prst="rect">
            <a:avLst/>
          </a:prstGeom>
        </p:spPr>
      </p:pic>
    </p:spTree>
    <p:extLst>
      <p:ext uri="{BB962C8B-B14F-4D97-AF65-F5344CB8AC3E}">
        <p14:creationId xmlns:p14="http://schemas.microsoft.com/office/powerpoint/2010/main" val="2214415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Good Stuff:</a:t>
            </a:r>
            <a:br>
              <a:rPr lang="en-US" dirty="0"/>
            </a:br>
            <a:r>
              <a:rPr lang="en-US" sz="2400" dirty="0"/>
              <a:t>The visualizations and dashboard</a:t>
            </a:r>
            <a:endParaRPr lang="en-US" dirty="0"/>
          </a:p>
        </p:txBody>
      </p:sp>
      <p:pic>
        <p:nvPicPr>
          <p:cNvPr id="5" name="Picture Placeholder 4">
            <a:extLst>
              <a:ext uri="{FF2B5EF4-FFF2-40B4-BE49-F238E27FC236}">
                <a16:creationId xmlns:a16="http://schemas.microsoft.com/office/drawing/2014/main" id="{3856922C-17E8-4ECE-A44D-B9E71B0B3C1D}"/>
              </a:ext>
            </a:extLst>
          </p:cNvPr>
          <p:cNvPicPr>
            <a:picLocks noGrp="1" noChangeAspect="1"/>
          </p:cNvPicPr>
          <p:nvPr>
            <p:ph type="pic" idx="1"/>
          </p:nvPr>
        </p:nvPicPr>
        <p:blipFill>
          <a:blip r:embed="rId2" cstate="print">
            <a:extLst>
              <a:ext uri="{28A0092B-C50C-407E-A947-70E740481C1C}">
                <a14:useLocalDpi xmlns:a14="http://schemas.microsoft.com/office/drawing/2010/main" val="0"/>
              </a:ext>
            </a:extLst>
          </a:blip>
          <a:srcRect l="5481" r="5481"/>
          <a:stretch>
            <a:fillRect/>
          </a:stretch>
        </p:blipFill>
        <p:spPr/>
      </p:pic>
      <p:sp>
        <p:nvSpPr>
          <p:cNvPr id="4" name="Text Placeholder 3"/>
          <p:cNvSpPr>
            <a:spLocks noGrp="1"/>
          </p:cNvSpPr>
          <p:nvPr>
            <p:ph type="body" sz="half" idx="2"/>
          </p:nvPr>
        </p:nvSpPr>
        <p:spPr>
          <a:xfrm>
            <a:off x="7954126" y="1891894"/>
            <a:ext cx="2743200" cy="4127905"/>
          </a:xfrm>
        </p:spPr>
        <p:txBody>
          <a:bodyPr/>
          <a:lstStyle/>
          <a:p>
            <a:r>
              <a:rPr lang="en-US" dirty="0"/>
              <a:t>We designed our initial dashboard with a navigation bar that leads to our data sources, and our visualizations.</a:t>
            </a:r>
          </a:p>
          <a:p>
            <a:endParaRPr lang="en-US" dirty="0"/>
          </a:p>
        </p:txBody>
      </p:sp>
    </p:spTree>
    <p:extLst>
      <p:ext uri="{BB962C8B-B14F-4D97-AF65-F5344CB8AC3E}">
        <p14:creationId xmlns:p14="http://schemas.microsoft.com/office/powerpoint/2010/main" val="116095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9FDBC-01F6-4A69-9795-1EA18591D01D}"/>
              </a:ext>
            </a:extLst>
          </p:cNvPr>
          <p:cNvSpPr>
            <a:spLocks noGrp="1"/>
          </p:cNvSpPr>
          <p:nvPr>
            <p:ph type="title"/>
          </p:nvPr>
        </p:nvSpPr>
        <p:spPr/>
        <p:txBody>
          <a:bodyPr/>
          <a:lstStyle/>
          <a:p>
            <a:r>
              <a:rPr lang="en-US" dirty="0"/>
              <a:t>Bar Charts</a:t>
            </a:r>
          </a:p>
        </p:txBody>
      </p:sp>
      <p:pic>
        <p:nvPicPr>
          <p:cNvPr id="6" name="Picture Placeholder 5">
            <a:extLst>
              <a:ext uri="{FF2B5EF4-FFF2-40B4-BE49-F238E27FC236}">
                <a16:creationId xmlns:a16="http://schemas.microsoft.com/office/drawing/2014/main" id="{F70E3153-C13C-41E2-ACD6-645BF1777754}"/>
              </a:ext>
            </a:extLst>
          </p:cNvPr>
          <p:cNvPicPr>
            <a:picLocks noGrp="1" noChangeAspect="1"/>
          </p:cNvPicPr>
          <p:nvPr>
            <p:ph type="pic" idx="1"/>
          </p:nvPr>
        </p:nvPicPr>
        <p:blipFill>
          <a:blip r:embed="rId2" cstate="print">
            <a:extLst>
              <a:ext uri="{28A0092B-C50C-407E-A947-70E740481C1C}">
                <a14:useLocalDpi xmlns:a14="http://schemas.microsoft.com/office/drawing/2010/main" val="0"/>
              </a:ext>
            </a:extLst>
          </a:blip>
          <a:srcRect l="11097" r="11097"/>
          <a:stretch>
            <a:fillRect/>
          </a:stretch>
        </p:blipFill>
        <p:spPr/>
      </p:pic>
      <p:sp>
        <p:nvSpPr>
          <p:cNvPr id="4" name="Text Placeholder 3">
            <a:extLst>
              <a:ext uri="{FF2B5EF4-FFF2-40B4-BE49-F238E27FC236}">
                <a16:creationId xmlns:a16="http://schemas.microsoft.com/office/drawing/2014/main" id="{FDD2530A-29DF-4661-B7A9-992A03FE78C0}"/>
              </a:ext>
            </a:extLst>
          </p:cNvPr>
          <p:cNvSpPr>
            <a:spLocks noGrp="1"/>
          </p:cNvSpPr>
          <p:nvPr>
            <p:ph type="body" sz="half" idx="2"/>
          </p:nvPr>
        </p:nvSpPr>
        <p:spPr>
          <a:xfrm>
            <a:off x="7927402" y="2133600"/>
            <a:ext cx="2743200" cy="820948"/>
          </a:xfrm>
        </p:spPr>
        <p:txBody>
          <a:bodyPr/>
          <a:lstStyle/>
          <a:p>
            <a:r>
              <a:rPr lang="en-US" dirty="0"/>
              <a:t>Frappe framework!</a:t>
            </a:r>
          </a:p>
          <a:p>
            <a:endParaRPr lang="en-US" dirty="0"/>
          </a:p>
        </p:txBody>
      </p:sp>
    </p:spTree>
    <p:extLst>
      <p:ext uri="{BB962C8B-B14F-4D97-AF65-F5344CB8AC3E}">
        <p14:creationId xmlns:p14="http://schemas.microsoft.com/office/powerpoint/2010/main" val="2414957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B1E05-9F25-4E8B-B682-137C3DBB0152}"/>
              </a:ext>
            </a:extLst>
          </p:cNvPr>
          <p:cNvSpPr>
            <a:spLocks noGrp="1"/>
          </p:cNvSpPr>
          <p:nvPr>
            <p:ph type="title"/>
          </p:nvPr>
        </p:nvSpPr>
        <p:spPr/>
        <p:txBody>
          <a:bodyPr/>
          <a:lstStyle/>
          <a:p>
            <a:r>
              <a:rPr lang="en-US" dirty="0"/>
              <a:t>Bubble Chart!</a:t>
            </a:r>
          </a:p>
        </p:txBody>
      </p:sp>
      <p:pic>
        <p:nvPicPr>
          <p:cNvPr id="6" name="Picture Placeholder 5">
            <a:extLst>
              <a:ext uri="{FF2B5EF4-FFF2-40B4-BE49-F238E27FC236}">
                <a16:creationId xmlns:a16="http://schemas.microsoft.com/office/drawing/2014/main" id="{72270F68-7783-4255-B5E1-85A689DEF61B}"/>
              </a:ext>
            </a:extLst>
          </p:cNvPr>
          <p:cNvPicPr>
            <a:picLocks noGrp="1" noChangeAspect="1"/>
          </p:cNvPicPr>
          <p:nvPr>
            <p:ph type="pic" idx="1"/>
          </p:nvPr>
        </p:nvPicPr>
        <p:blipFill>
          <a:blip r:embed="rId2" cstate="print">
            <a:extLst>
              <a:ext uri="{28A0092B-C50C-407E-A947-70E740481C1C}">
                <a14:useLocalDpi xmlns:a14="http://schemas.microsoft.com/office/drawing/2010/main" val="0"/>
              </a:ext>
            </a:extLst>
          </a:blip>
          <a:srcRect l="16675" r="16675"/>
          <a:stretch>
            <a:fillRect/>
          </a:stretch>
        </p:blipFill>
        <p:spPr/>
      </p:pic>
      <p:sp>
        <p:nvSpPr>
          <p:cNvPr id="4" name="Text Placeholder 3">
            <a:extLst>
              <a:ext uri="{FF2B5EF4-FFF2-40B4-BE49-F238E27FC236}">
                <a16:creationId xmlns:a16="http://schemas.microsoft.com/office/drawing/2014/main" id="{40D59D15-A28E-4F06-A0FD-AC7949B6B3E8}"/>
              </a:ext>
            </a:extLst>
          </p:cNvPr>
          <p:cNvSpPr>
            <a:spLocks noGrp="1"/>
          </p:cNvSpPr>
          <p:nvPr>
            <p:ph type="body" sz="half" idx="2"/>
          </p:nvPr>
        </p:nvSpPr>
        <p:spPr>
          <a:xfrm>
            <a:off x="7905959" y="1981200"/>
            <a:ext cx="2743200" cy="762000"/>
          </a:xfrm>
        </p:spPr>
        <p:txBody>
          <a:bodyPr>
            <a:normAutofit/>
          </a:bodyPr>
          <a:lstStyle/>
          <a:p>
            <a:r>
              <a:rPr lang="en-US" dirty="0"/>
              <a:t>Using the </a:t>
            </a:r>
            <a:r>
              <a:rPr lang="en-US" dirty="0" err="1"/>
              <a:t>Highchart</a:t>
            </a:r>
            <a:r>
              <a:rPr lang="en-US" dirty="0"/>
              <a:t> library allowed to chart the salary data as a bubble chart.</a:t>
            </a:r>
          </a:p>
        </p:txBody>
      </p:sp>
    </p:spTree>
    <p:extLst>
      <p:ext uri="{BB962C8B-B14F-4D97-AF65-F5344CB8AC3E}">
        <p14:creationId xmlns:p14="http://schemas.microsoft.com/office/powerpoint/2010/main" val="3939584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alkboard 16x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TF00001018.potx" id="{D19C2884-2C55-4C1A-A5C2-5D03FF1F35A4}" vid="{5F7A9C6A-558C-4654-B762-2F22BC904FAE}"/>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Chalkboard education presentation (widescreen)</Template>
  <TotalTime>317</TotalTime>
  <Words>500</Words>
  <Application>Microsoft Office PowerPoint</Application>
  <PresentationFormat>Custom</PresentationFormat>
  <Paragraphs>50</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Consolas</vt:lpstr>
      <vt:lpstr>Corbel</vt:lpstr>
      <vt:lpstr>Chalkboard 16x9</vt:lpstr>
      <vt:lpstr>2019 NFL Stats</vt:lpstr>
      <vt:lpstr>Are You Ready for Some Football?!?</vt:lpstr>
      <vt:lpstr>So What Are We Hoping to Share?</vt:lpstr>
      <vt:lpstr>The Data</vt:lpstr>
      <vt:lpstr>     Data Wrangling</vt:lpstr>
      <vt:lpstr>What Programming Tools Did We Use?</vt:lpstr>
      <vt:lpstr>The Good Stuff: The visualizations and dashboard</vt:lpstr>
      <vt:lpstr>Bar Charts</vt:lpstr>
      <vt:lpstr>Bubble Chart!</vt:lpstr>
      <vt:lpstr>Searchable Data</vt:lpstr>
      <vt:lpstr>Problems, Problems, Problems!</vt:lpstr>
      <vt:lpstr>Any Questions or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2019 NFL Stats</dc:title>
  <dc:creator>Michelle Goodman</dc:creator>
  <cp:lastModifiedBy>Michelle Goodman</cp:lastModifiedBy>
  <cp:revision>16</cp:revision>
  <dcterms:created xsi:type="dcterms:W3CDTF">2020-08-28T22:32:03Z</dcterms:created>
  <dcterms:modified xsi:type="dcterms:W3CDTF">2020-08-29T15:03:11Z</dcterms:modified>
</cp:coreProperties>
</file>

<file path=docProps/thumbnail.jpeg>
</file>